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58" r:id="rId4"/>
    <p:sldId id="261" r:id="rId5"/>
    <p:sldId id="281" r:id="rId6"/>
    <p:sldId id="286" r:id="rId7"/>
    <p:sldId id="282" r:id="rId8"/>
    <p:sldId id="264" r:id="rId9"/>
    <p:sldId id="283" r:id="rId10"/>
    <p:sldId id="290" r:id="rId11"/>
    <p:sldId id="277" r:id="rId12"/>
    <p:sldId id="268" r:id="rId13"/>
    <p:sldId id="279" r:id="rId14"/>
    <p:sldId id="266" r:id="rId15"/>
    <p:sldId id="270" r:id="rId16"/>
    <p:sldId id="272" r:id="rId17"/>
    <p:sldId id="273" r:id="rId18"/>
    <p:sldId id="274" r:id="rId19"/>
    <p:sldId id="275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g Duong" initials="GD" lastIdx="2" clrIdx="0">
    <p:extLst>
      <p:ext uri="{19B8F6BF-5375-455C-9EA6-DF929625EA0E}">
        <p15:presenceInfo xmlns="" xmlns:p15="http://schemas.microsoft.com/office/powerpoint/2012/main" userId="2ae522df65708a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2" autoAdjust="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image" Target="../media/image19.jpe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slide" Target="slide17.xml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9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image" Target="../media/image19.jpe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slide" Target="slide17.xml"/><Relationship Id="rId9" Type="http://schemas.openxmlformats.org/officeDocument/2006/relationships/image" Target="../media/image27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5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305800" cy="1470025"/>
          </a:xfrm>
        </p:spPr>
        <p:txBody>
          <a:bodyPr>
            <a:noAutofit/>
          </a:bodyPr>
          <a:lstStyle/>
          <a:p>
            <a:r>
              <a:rPr lang="vi-VN" sz="5400" b="1" dirty="0" smtClean="0"/>
              <a:t>TIẾNG VIỆT 2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1465543"/>
            <a:ext cx="8382000" cy="2133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vi-VN" sz="6000" u="sng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CHÍNH TẢ</a:t>
            </a:r>
            <a:endParaRPr lang="vi-VN" sz="60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5009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04" y="1676400"/>
            <a:ext cx="911179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	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lẫm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chẫm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lỉu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chùm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to,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Giỏ</a:t>
            </a:r>
            <a:r>
              <a:rPr lang="vi-VN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256C9BA-E2CA-4F68-ADD4-05F2B32765D9}"/>
              </a:ext>
            </a:extLst>
          </p:cNvPr>
          <p:cNvSpPr txBox="1"/>
          <p:nvPr/>
        </p:nvSpPr>
        <p:spPr>
          <a:xfrm>
            <a:off x="0" y="23611"/>
            <a:ext cx="91440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SG" sz="3600" b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SG" sz="36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ây xoài của ông em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0" y="2133600"/>
            <a:ext cx="990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347" y="1719635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/>
              <a:t>1</a:t>
            </a:r>
            <a:r>
              <a:rPr lang="vi-VN" sz="2000" b="1" smtClean="0"/>
              <a:t>-2cm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24721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04" y="1229618"/>
            <a:ext cx="911179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chẫm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lỉu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256C9BA-E2CA-4F68-ADD4-05F2B32765D9}"/>
              </a:ext>
            </a:extLst>
          </p:cNvPr>
          <p:cNvSpPr txBox="1"/>
          <p:nvPr/>
        </p:nvSpPr>
        <p:spPr>
          <a:xfrm>
            <a:off x="0" y="152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hính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SG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9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3204" y="990600"/>
            <a:ext cx="8763000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vi-VN" sz="3200" b="1" i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2: Điền vào chỗ trống g hay gh ?</a:t>
            </a:r>
          </a:p>
          <a:p>
            <a:pPr algn="just">
              <a:lnSpc>
                <a:spcPct val="150000"/>
              </a:lnSpc>
            </a:pP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Lên thác xuống …ềnh.</a:t>
            </a:r>
          </a:p>
          <a:p>
            <a:pPr marL="1200150" lvl="2" indent="-285750" algn="just">
              <a:lnSpc>
                <a:spcPct val="150000"/>
              </a:lnSpc>
              <a:buFontTx/>
              <a:buChar char="-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Con …à cục tác lá chanh.</a:t>
            </a:r>
          </a:p>
          <a:p>
            <a:pPr marL="1200150" lvl="2" indent="-285750" algn="just">
              <a:lnSpc>
                <a:spcPct val="150000"/>
              </a:lnSpc>
              <a:buFontTx/>
              <a:buChar char="-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…ạo trắng nước trong.</a:t>
            </a:r>
          </a:p>
          <a:p>
            <a:pPr marL="1200150" lvl="2" indent="-285750" algn="just">
              <a:lnSpc>
                <a:spcPct val="150000"/>
              </a:lnSpc>
              <a:buFontTx/>
              <a:buChar char="-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…i lòng tạc dạ.</a:t>
            </a:r>
          </a:p>
        </p:txBody>
      </p:sp>
    </p:spTree>
    <p:extLst>
      <p:ext uri="{BB962C8B-B14F-4D97-AF65-F5344CB8AC3E}">
        <p14:creationId xmlns:p14="http://schemas.microsoft.com/office/powerpoint/2010/main" val="361516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Kết quả hình ảnh cho hình nền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93"/>
          <a:stretch/>
        </p:blipFill>
        <p:spPr bwMode="auto">
          <a:xfrm>
            <a:off x="0" y="34000"/>
            <a:ext cx="9144000" cy="141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-1"/>
            <a:ext cx="9144000" cy="6858000"/>
            <a:chOff x="-2819400" y="305647"/>
            <a:chExt cx="9144000" cy="5410200"/>
          </a:xfrm>
        </p:grpSpPr>
        <p:pic>
          <p:nvPicPr>
            <p:cNvPr id="10242" name="Picture 2" descr="Kết quả hình ảnh cho trò chơi ong tìm mậ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19400" y="305647"/>
              <a:ext cx="9144000" cy="541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81000" y="510627"/>
              <a:ext cx="5715000" cy="2986459"/>
            </a:xfrm>
            <a:prstGeom prst="rect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6000" b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xuggbvcbvcbfggffxfjgcghfcfgfcggfcgfcgfbvcb</a:t>
              </a:r>
              <a:endParaRPr lang="en-US" sz="6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2" descr="Kết quả hình ảnh cho trò chơi ong tìm mậ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75" l="0" r="100000">
                        <a14:foregroundMark x1="24875" y1="1042" x2="29125" y2="99792"/>
                        <a14:foregroundMark x1="11625" y1="5833" x2="500" y2="43125"/>
                        <a14:foregroundMark x1="3125" y1="96667" x2="7875" y2="37708"/>
                        <a14:foregroundMark x1="56000" y1="49792" x2="99875" y2="67917"/>
                        <a14:foregroundMark x1="35625" y1="26875" x2="39250" y2="34583"/>
                        <a14:foregroundMark x1="39875" y1="32292" x2="45875" y2="30417"/>
                        <a14:foregroundMark x1="35250" y1="22083" x2="49250" y2="1667"/>
                        <a14:foregroundMark x1="38375" y1="2083" x2="51750" y2="833"/>
                        <a14:foregroundMark x1="6625" y1="16667" x2="39875" y2="17083"/>
                        <a14:foregroundMark x1="6250" y1="36250" x2="26250" y2="48333"/>
                        <a14:foregroundMark x1="1250" y1="19792" x2="47625" y2="1042"/>
                        <a14:foregroundMark x1="6125" y1="2500" x2="0" y2="7292"/>
                        <a14:foregroundMark x1="5375" y1="96250" x2="73250" y2="81458"/>
                        <a14:foregroundMark x1="97750" y1="73333" x2="54000" y2="99375"/>
                        <a14:foregroundMark x1="97125" y1="74375" x2="90250" y2="96667"/>
                        <a14:backgroundMark x1="77875" y1="14167" x2="84875" y2="20208"/>
                        <a14:backgroundMark x1="60625" y1="37917" x2="72375" y2="36667"/>
                        <a14:backgroundMark x1="76250" y1="35417" x2="90250" y2="38125"/>
                        <a14:backgroundMark x1="59250" y1="43750" x2="92875" y2="42917"/>
                        <a14:backgroundMark x1="59500" y1="44375" x2="51125" y2="16458"/>
                        <a14:backgroundMark x1="55000" y1="21042" x2="64375" y2="15625"/>
                        <a14:backgroundMark x1="56125" y1="32083" x2="93500" y2="31458"/>
                        <a14:backgroundMark x1="51250" y1="16250" x2="71875" y2="12083"/>
                        <a14:backgroundMark x1="55000" y1="25000" x2="63125" y2="22917"/>
                        <a14:backgroundMark x1="58000" y1="26875" x2="93500" y2="24792"/>
                        <a14:backgroundMark x1="51125" y1="15833" x2="51125" y2="15833"/>
                        <a14:backgroundMark x1="51125" y1="15833" x2="67125" y2="13333"/>
                        <a14:backgroundMark x1="72500" y1="11667" x2="95625" y2="12917"/>
                        <a14:backgroundMark x1="95125" y1="13542" x2="95750" y2="23542"/>
                        <a14:backgroundMark x1="91875" y1="26458" x2="96125" y2="2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57700" y="114300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i="1" u="sng"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</a:p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Ong tìm tổ</a:t>
            </a:r>
          </a:p>
        </p:txBody>
      </p:sp>
    </p:spTree>
    <p:extLst>
      <p:ext uri="{BB962C8B-B14F-4D97-AF65-F5344CB8AC3E}">
        <p14:creationId xmlns:p14="http://schemas.microsoft.com/office/powerpoint/2010/main" val="101357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80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6" r="29558" b="32698"/>
          <a:stretch/>
        </p:blipFill>
        <p:spPr bwMode="auto">
          <a:xfrm>
            <a:off x="2235801" y="739298"/>
            <a:ext cx="2092657" cy="217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051" y="691318"/>
            <a:ext cx="2209800" cy="217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0"/>
          <a:stretch/>
        </p:blipFill>
        <p:spPr bwMode="auto">
          <a:xfrm>
            <a:off x="242519" y="704967"/>
            <a:ext cx="1961356" cy="217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3"/>
          <a:stretch/>
        </p:blipFill>
        <p:spPr bwMode="auto">
          <a:xfrm>
            <a:off x="6828104" y="704967"/>
            <a:ext cx="2315896" cy="22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523" y="4010002"/>
            <a:ext cx="2159601" cy="2469109"/>
            <a:chOff x="4764" y="4267199"/>
            <a:chExt cx="2231037" cy="2469109"/>
          </a:xfrm>
        </p:grpSpPr>
        <p:grpSp>
          <p:nvGrpSpPr>
            <p:cNvPr id="27" name="Group 26"/>
            <p:cNvGrpSpPr/>
            <p:nvPr/>
          </p:nvGrpSpPr>
          <p:grpSpPr>
            <a:xfrm>
              <a:off x="4764" y="4267199"/>
              <a:ext cx="2185192" cy="2469109"/>
              <a:chOff x="3657600" y="1191430"/>
              <a:chExt cx="2185192" cy="2716687"/>
            </a:xfrm>
          </p:grpSpPr>
          <p:pic>
            <p:nvPicPr>
              <p:cNvPr id="30" name="Picture 29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79"/>
              <a:stretch/>
            </p:blipFill>
            <p:spPr bwMode="auto">
              <a:xfrm>
                <a:off x="3657600" y="1191430"/>
                <a:ext cx="2185192" cy="2716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5026107" y="2320297"/>
                <a:ext cx="697627" cy="1456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b="1">
                    <a:latin typeface="Times New Roman" pitchFamily="18" charset="0"/>
                    <a:cs typeface="Times New Roman" pitchFamily="18" charset="0"/>
                  </a:rPr>
                  <a:t>g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69845" y="4267199"/>
              <a:ext cx="665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86368" y="4289336"/>
            <a:ext cx="2223892" cy="2384070"/>
            <a:chOff x="2235801" y="4267198"/>
            <a:chExt cx="2223892" cy="2384070"/>
          </a:xfrm>
        </p:grpSpPr>
        <p:grpSp>
          <p:nvGrpSpPr>
            <p:cNvPr id="22" name="Group 21"/>
            <p:cNvGrpSpPr/>
            <p:nvPr/>
          </p:nvGrpSpPr>
          <p:grpSpPr>
            <a:xfrm>
              <a:off x="2235801" y="4267198"/>
              <a:ext cx="2223892" cy="2384070"/>
              <a:chOff x="1064525" y="2819400"/>
              <a:chExt cx="1925310" cy="1752600"/>
            </a:xfrm>
          </p:grpSpPr>
          <p:pic>
            <p:nvPicPr>
              <p:cNvPr id="23" name="Picture 4" descr="Kết quả hình ảnh cho hình ảnh con ong hoạt hình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56"/>
              <a:stretch/>
            </p:blipFill>
            <p:spPr bwMode="auto">
              <a:xfrm>
                <a:off x="1064525" y="2819400"/>
                <a:ext cx="1526275" cy="1752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941782" y="3671225"/>
                <a:ext cx="1048053" cy="746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>
                    <a:latin typeface="Times New Roman" pitchFamily="18" charset="0"/>
                    <a:cs typeface="Times New Roman" pitchFamily="18" charset="0"/>
                  </a:rPr>
                  <a:t>Gh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694741" y="4267199"/>
              <a:ext cx="665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16736" y="3954532"/>
            <a:ext cx="2105510" cy="2742758"/>
            <a:chOff x="4675496" y="4267199"/>
            <a:chExt cx="2105510" cy="2361759"/>
          </a:xfrm>
        </p:grpSpPr>
        <p:grpSp>
          <p:nvGrpSpPr>
            <p:cNvPr id="19" name="Group 18"/>
            <p:cNvGrpSpPr/>
            <p:nvPr/>
          </p:nvGrpSpPr>
          <p:grpSpPr>
            <a:xfrm>
              <a:off x="4675496" y="4267199"/>
              <a:ext cx="2105510" cy="2361759"/>
              <a:chOff x="3276600" y="1219200"/>
              <a:chExt cx="1733730" cy="1752599"/>
            </a:xfrm>
          </p:grpSpPr>
          <p:pic>
            <p:nvPicPr>
              <p:cNvPr id="20" name="Picture 5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9556" l="9337" r="99509">
                            <a14:foregroundMark x1="93612" y1="26667" x2="90909" y2="41778"/>
                            <a14:foregroundMark x1="90909" y1="62667" x2="95577" y2="65556"/>
                            <a14:foregroundMark x1="89681" y1="26667" x2="98771" y2="26222"/>
                            <a14:foregroundMark x1="95577" y1="41778" x2="99509" y2="31333"/>
                            <a14:foregroundMark x1="51597" y1="99556" x2="66339" y2="88000"/>
                            <a14:foregroundMark x1="27518" y1="72444" x2="19165" y2="74667"/>
                            <a14:foregroundMark x1="29484" y1="52222" x2="38575" y2="52889"/>
                            <a14:foregroundMark x1="27518" y1="52222" x2="33415" y2="55778"/>
                            <a14:foregroundMark x1="35872" y1="57333" x2="40541" y2="528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1219200"/>
                <a:ext cx="1733730" cy="1752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456797" y="1947044"/>
                <a:ext cx="694560" cy="822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b="1">
                    <a:latin typeface="Times New Roman" pitchFamily="18" charset="0"/>
                    <a:cs typeface="Times New Roman" pitchFamily="18" charset="0"/>
                  </a:rPr>
                  <a:t>G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4700860" y="4267199"/>
              <a:ext cx="665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57872" y="4289336"/>
            <a:ext cx="1992504" cy="2174404"/>
            <a:chOff x="6963895" y="4252707"/>
            <a:chExt cx="2106348" cy="2211033"/>
          </a:xfrm>
        </p:grpSpPr>
        <p:grpSp>
          <p:nvGrpSpPr>
            <p:cNvPr id="32" name="Group 31"/>
            <p:cNvGrpSpPr/>
            <p:nvPr/>
          </p:nvGrpSpPr>
          <p:grpSpPr>
            <a:xfrm>
              <a:off x="6963895" y="4252707"/>
              <a:ext cx="2020851" cy="2211033"/>
              <a:chOff x="2546013" y="1740525"/>
              <a:chExt cx="2137764" cy="1842357"/>
            </a:xfrm>
          </p:grpSpPr>
          <p:pic>
            <p:nvPicPr>
              <p:cNvPr id="36" name="Picture 6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013" y="1740525"/>
                <a:ext cx="1939976" cy="1752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3628686" y="2736575"/>
                <a:ext cx="1055091" cy="846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>
                    <a:latin typeface="Times New Roman" pitchFamily="18" charset="0"/>
                    <a:cs typeface="Times New Roman" pitchFamily="18" charset="0"/>
                  </a:rPr>
                  <a:t>gh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8404287" y="4267199"/>
              <a:ext cx="665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63521" y="914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5776" y="9007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3626" y="85284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2311" y="914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3386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0"/>
          <a:stretch/>
        </p:blipFill>
        <p:spPr bwMode="auto">
          <a:xfrm>
            <a:off x="116682" y="0"/>
            <a:ext cx="1961356" cy="217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764" y="4267199"/>
            <a:ext cx="2231037" cy="2469109"/>
            <a:chOff x="4764" y="4267199"/>
            <a:chExt cx="2231037" cy="2469109"/>
          </a:xfrm>
        </p:grpSpPr>
        <p:grpSp>
          <p:nvGrpSpPr>
            <p:cNvPr id="27" name="Group 26"/>
            <p:cNvGrpSpPr/>
            <p:nvPr/>
          </p:nvGrpSpPr>
          <p:grpSpPr>
            <a:xfrm>
              <a:off x="4764" y="4267199"/>
              <a:ext cx="2185192" cy="2469109"/>
              <a:chOff x="3657600" y="1191430"/>
              <a:chExt cx="2185192" cy="2716687"/>
            </a:xfrm>
          </p:grpSpPr>
          <p:pic>
            <p:nvPicPr>
              <p:cNvPr id="30" name="Picture 29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79"/>
              <a:stretch/>
            </p:blipFill>
            <p:spPr bwMode="auto">
              <a:xfrm>
                <a:off x="3657600" y="1191430"/>
                <a:ext cx="2185192" cy="2716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5123556" y="2421993"/>
                <a:ext cx="697627" cy="1456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b="1">
                    <a:latin typeface="Times New Roman" pitchFamily="18" charset="0"/>
                    <a:cs typeface="Times New Roman" pitchFamily="18" charset="0"/>
                  </a:rPr>
                  <a:t>g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69845" y="4267199"/>
              <a:ext cx="665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35801" y="4267198"/>
            <a:ext cx="2251388" cy="2384070"/>
            <a:chOff x="2235801" y="4267198"/>
            <a:chExt cx="2251388" cy="2384070"/>
          </a:xfrm>
        </p:grpSpPr>
        <p:grpSp>
          <p:nvGrpSpPr>
            <p:cNvPr id="22" name="Group 21"/>
            <p:cNvGrpSpPr/>
            <p:nvPr/>
          </p:nvGrpSpPr>
          <p:grpSpPr>
            <a:xfrm>
              <a:off x="2235801" y="4267198"/>
              <a:ext cx="2251388" cy="2384070"/>
              <a:chOff x="1064525" y="2819400"/>
              <a:chExt cx="1949114" cy="1752600"/>
            </a:xfrm>
          </p:grpSpPr>
          <p:pic>
            <p:nvPicPr>
              <p:cNvPr id="23" name="Picture 4" descr="Kết quả hình ảnh cho hình ảnh con ong hoạt hình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56"/>
              <a:stretch/>
            </p:blipFill>
            <p:spPr bwMode="auto">
              <a:xfrm>
                <a:off x="1064525" y="2819400"/>
                <a:ext cx="1526275" cy="1752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965586" y="3788526"/>
                <a:ext cx="1048053" cy="746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>
                    <a:latin typeface="Times New Roman" pitchFamily="18" charset="0"/>
                    <a:cs typeface="Times New Roman" pitchFamily="18" charset="0"/>
                  </a:rPr>
                  <a:t>Gh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694741" y="4267199"/>
              <a:ext cx="665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75496" y="4267199"/>
            <a:ext cx="2105510" cy="2376834"/>
            <a:chOff x="4675496" y="4267199"/>
            <a:chExt cx="2105510" cy="2376834"/>
          </a:xfrm>
        </p:grpSpPr>
        <p:grpSp>
          <p:nvGrpSpPr>
            <p:cNvPr id="19" name="Group 18"/>
            <p:cNvGrpSpPr/>
            <p:nvPr/>
          </p:nvGrpSpPr>
          <p:grpSpPr>
            <a:xfrm>
              <a:off x="4675496" y="4267199"/>
              <a:ext cx="2105510" cy="2376834"/>
              <a:chOff x="3276600" y="1219200"/>
              <a:chExt cx="1733730" cy="1763786"/>
            </a:xfrm>
          </p:grpSpPr>
          <p:pic>
            <p:nvPicPr>
              <p:cNvPr id="20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1219200"/>
                <a:ext cx="1733730" cy="1752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389832" y="2160771"/>
                <a:ext cx="694560" cy="822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b="1">
                    <a:latin typeface="Times New Roman" pitchFamily="18" charset="0"/>
                    <a:cs typeface="Times New Roman" pitchFamily="18" charset="0"/>
                  </a:rPr>
                  <a:t>G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4700860" y="4267199"/>
              <a:ext cx="665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77454" y="4495800"/>
            <a:ext cx="2243885" cy="1901928"/>
            <a:chOff x="6934200" y="4267199"/>
            <a:chExt cx="2243885" cy="2103314"/>
          </a:xfrm>
        </p:grpSpPr>
        <p:grpSp>
          <p:nvGrpSpPr>
            <p:cNvPr id="32" name="Group 31"/>
            <p:cNvGrpSpPr/>
            <p:nvPr/>
          </p:nvGrpSpPr>
          <p:grpSpPr>
            <a:xfrm>
              <a:off x="6934200" y="4267199"/>
              <a:ext cx="2243885" cy="2103314"/>
              <a:chOff x="2514600" y="1752600"/>
              <a:chExt cx="2373701" cy="1752599"/>
            </a:xfrm>
          </p:grpSpPr>
          <p:pic>
            <p:nvPicPr>
              <p:cNvPr id="36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1752600"/>
                <a:ext cx="1939976" cy="1752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3833210" y="2658892"/>
                <a:ext cx="1055091" cy="846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>
                    <a:latin typeface="Times New Roman" pitchFamily="18" charset="0"/>
                    <a:cs typeface="Times New Roman" pitchFamily="18" charset="0"/>
                  </a:rPr>
                  <a:t>gh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8404287" y="4267199"/>
              <a:ext cx="665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360565" y="3025504"/>
            <a:ext cx="6677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Times New Roman" pitchFamily="18" charset="0"/>
                <a:cs typeface="Times New Roman" pitchFamily="18" charset="0"/>
              </a:rPr>
              <a:t>Lên thác xuống </a:t>
            </a:r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sz="5400" b="1" smtClean="0"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nh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0988" y="2956185"/>
            <a:ext cx="9973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5863552" y="205534"/>
            <a:ext cx="2747782" cy="2580192"/>
            <a:chOff x="6870389" y="4267199"/>
            <a:chExt cx="2199854" cy="2318235"/>
          </a:xfrm>
        </p:grpSpPr>
        <p:pic>
          <p:nvPicPr>
            <p:cNvPr id="5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389" y="4482121"/>
              <a:ext cx="1833879" cy="2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8404287" y="4267199"/>
              <a:ext cx="665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4407" y="21390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  <a:latin typeface="+mj-lt"/>
              </a:rPr>
              <a:t>A</a:t>
            </a:r>
            <a:endParaRPr lang="en-US" sz="24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649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58 0.16898 C -0.07188 0.1831 -0.08663 0.18357 -0.09653 0.18565 C -0.11285 0.19445 -0.12899 0.19815 -0.14653 0.20023 C -0.17917 0.21111 -0.15486 0.20371 -0.23576 0.20023 C -0.24462 0.19977 -0.2507 0.1956 -0.25903 0.19398 C -0.26858 0.19213 -0.28733 0.18982 -0.28733 0.19005 C -0.30538 0.18172 -0.32465 0.18241 -0.34358 0.17732 C -0.35174 0.17523 -0.35886 0.17269 -0.36701 0.17107 C -0.37274 0.16852 -0.37656 0.16482 -0.38264 0.16273 C -0.38455 0.16065 -0.38646 0.1581 -0.38872 0.15648 C -0.39028 0.15533 -0.39219 0.15556 -0.3934 0.1544 C -0.3967 0.15139 -0.39948 0.14699 -0.40295 0.14398 C -0.40382 0.13982 -0.40486 0.13565 -0.40608 0.13148 C -0.4066 0.1294 -0.40747 0.12523 -0.40747 0.12547 C -0.40556 0.08565 -0.40243 0.04306 -0.39497 0.0044 C -0.3941 -0.01967 -0.39445 -0.03819 -0.39028 -0.06018 C -0.3908 -0.0949 -0.38993 -0.12963 -0.39184 -0.16435 C -0.39219 -0.17129 -0.40486 -0.18449 -0.4092 -0.18727 C -0.41198 -0.18912 -0.4184 -0.19143 -0.4184 -0.1912 C -0.42813 -0.20115 -0.43802 -0.20555 -0.44965 -0.2081 C -0.46215 -0.21481 -0.4757 -0.21412 -0.48872 -0.21852 C -0.50451 -0.21782 -0.53785 -0.21828 -0.55903 -0.21435 C -0.5684 -0.2125 -0.58715 -0.2081 -0.58715 -0.20787 C -0.5974 -0.20347 -0.60955 -0.20092 -0.61701 -0.18935 C -0.62083 -0.18287 -0.62934 -0.1706 -0.62934 -0.17037 C -0.63142 -0.16273 -0.63403 -0.15578 -0.63559 -0.14768 C -0.63524 -0.10393 -0.63524 -0.06018 -0.63403 -0.01643 C -0.63403 -0.01435 -0.63247 -0.01227 -0.63247 -0.01018 C -0.63247 0.00232 -0.63299 0.01482 -0.63403 0.02732 C -0.6349 0.03727 -0.63924 0.04537 -0.64201 0.0544 C -0.64427 0.0625 -0.64445 0.0713 -0.6467 0.0794 C -0.64757 0.10533 -0.6474 0.13056 -0.65434 0.1544 C -0.65729 0.16435 -0.6559 0.16736 -0.66215 0.17315 C -0.66354 0.17431 -0.67222 0.17709 -0.67309 0.17732 C -0.6875 0.17084 -0.66511 0.18148 -0.68403 0.16898 C -0.68976 0.16505 -0.69688 0.16667 -0.70278 0.16273 C -0.71129 0.15718 -0.70365 0.15857 -0.71545 0.1544 C -0.72465 0.15116 -0.73299 0.15 -0.74184 0.14607 C -0.74861 0.13935 -0.75608 0.13449 -0.76372 0.1294 C -0.76771 0.12223 -0.76945 0.11574 -0.77309 0.10857 C -0.77622 0.09213 -0.77691 0.07709 -0.77934 0.06065 C -0.77986 0.05695 -0.78177 0.05394 -0.78247 0.05023 C -0.78386 0.04329 -0.78455 0.03635 -0.78559 0.0294 C -0.78646 0.02385 -0.78872 0.01273 -0.78872 0.01297 C -0.78993 -0.00532 -0.79132 -0.05092 -0.79809 -0.06435 C -0.80035 -0.09815 -0.80174 -0.13055 -0.79653 -0.16435 C -0.79722 -0.18032 -0.79479 -0.21736 -0.80278 -0.2331 C -0.80642 -0.26296 -0.81129 -0.29352 -0.82153 -0.3206 C -0.82257 -0.33217 -0.82344 -0.34282 -0.82622 -0.35393 C -0.82917 -0.39027 -0.84288 -0.4162 -0.85122 -0.44977 C -0.84983 -0.4743 -0.84774 -0.49722 -0.84184 -0.5206 C -0.83924 -0.53078 -0.83906 -0.5375 -0.83247 -0.54352 C -0.82917 -0.55 -0.82535 -0.56041 -0.81997 -0.56435 C -0.81701 -0.56643 -0.81059 -0.56852 -0.81059 -0.56828 C -0.71441 -0.56666 -0.73802 -0.57106 -0.69184 -0.56227 C -0.6809 -0.56018 -0.66997 -0.5581 -0.65903 -0.55602 C -0.6507 -0.5544 -0.63403 -0.55185 -0.63403 -0.55162 C -0.62465 -0.54768 -0.61458 -0.54745 -0.60434 -0.5456 C -0.58976 -0.54282 -0.57535 -0.53796 -0.56059 -0.53518 C -0.54149 -0.52662 -0.49931 -0.52963 -0.48403 -0.52893 C -0.46285 -0.51944 -0.47795 -0.525 -0.43715 -0.52268 C -0.42326 -0.51041 -0.4007 -0.51065 -0.38403 -0.5081 C -0.36927 -0.50139 -0.35451 -0.50139 -0.33872 -0.49977 C -0.32465 -0.49514 -0.34184 -0.50046 -0.3184 -0.4956 C -0.30087 -0.4919 -0.28333 -0.48264 -0.26545 -0.48102 C -0.25382 -0.47986 -0.24254 -0.47963 -0.2309 -0.47893 C -0.20833 -0.47129 -0.18576 -0.47592 -0.16215 -0.47685 C -0.15035 -0.48078 -0.13681 -0.48565 -0.12778 -0.49768 C -0.12483 -0.50162 -0.12344 -0.5074 -0.11997 -0.51018 C -0.11719 -0.5125 -0.11059 -0.51435 -0.11059 -0.51412 C -0.10729 -0.50787 -0.10313 -0.49977 -0.09653 -0.49977 " pathEditMode="relative" rAng="0" ptsTypes="AAA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32" y="-3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383216" y="526477"/>
            <a:ext cx="2427518" cy="2469109"/>
            <a:chOff x="4764" y="4267199"/>
            <a:chExt cx="2231037" cy="2469109"/>
          </a:xfrm>
        </p:grpSpPr>
        <p:pic>
          <p:nvPicPr>
            <p:cNvPr id="43" name="Picture 4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9"/>
            <a:stretch/>
          </p:blipFill>
          <p:spPr bwMode="auto">
            <a:xfrm>
              <a:off x="4764" y="4267199"/>
              <a:ext cx="2185192" cy="2469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1569845" y="4267199"/>
              <a:ext cx="665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64" y="4267199"/>
            <a:ext cx="2231037" cy="2469109"/>
            <a:chOff x="4764" y="4267199"/>
            <a:chExt cx="2231037" cy="2469109"/>
          </a:xfrm>
        </p:grpSpPr>
        <p:grpSp>
          <p:nvGrpSpPr>
            <p:cNvPr id="27" name="Group 26"/>
            <p:cNvGrpSpPr/>
            <p:nvPr/>
          </p:nvGrpSpPr>
          <p:grpSpPr>
            <a:xfrm>
              <a:off x="4764" y="4267199"/>
              <a:ext cx="2185192" cy="2469109"/>
              <a:chOff x="3657600" y="1191430"/>
              <a:chExt cx="2185192" cy="2716687"/>
            </a:xfrm>
          </p:grpSpPr>
          <p:pic>
            <p:nvPicPr>
              <p:cNvPr id="30" name="Picture 29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79"/>
              <a:stretch/>
            </p:blipFill>
            <p:spPr bwMode="auto">
              <a:xfrm>
                <a:off x="3657600" y="1191430"/>
                <a:ext cx="2185192" cy="2716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5123556" y="2421993"/>
                <a:ext cx="697627" cy="1456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b="1">
                    <a:latin typeface="Times New Roman" pitchFamily="18" charset="0"/>
                    <a:cs typeface="Times New Roman" pitchFamily="18" charset="0"/>
                  </a:rPr>
                  <a:t>g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69845" y="4267199"/>
              <a:ext cx="665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35801" y="4267198"/>
            <a:ext cx="2251388" cy="2384070"/>
            <a:chOff x="2235801" y="4267198"/>
            <a:chExt cx="2251388" cy="2384070"/>
          </a:xfrm>
        </p:grpSpPr>
        <p:grpSp>
          <p:nvGrpSpPr>
            <p:cNvPr id="22" name="Group 21"/>
            <p:cNvGrpSpPr/>
            <p:nvPr/>
          </p:nvGrpSpPr>
          <p:grpSpPr>
            <a:xfrm>
              <a:off x="2235801" y="4267198"/>
              <a:ext cx="2251388" cy="2384070"/>
              <a:chOff x="1064525" y="2819400"/>
              <a:chExt cx="1949114" cy="1752600"/>
            </a:xfrm>
          </p:grpSpPr>
          <p:pic>
            <p:nvPicPr>
              <p:cNvPr id="23" name="Picture 4" descr="Kết quả hình ảnh cho hình ảnh con ong hoạt hình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56"/>
              <a:stretch/>
            </p:blipFill>
            <p:spPr bwMode="auto">
              <a:xfrm>
                <a:off x="1064525" y="2819400"/>
                <a:ext cx="1526275" cy="1752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965586" y="3788526"/>
                <a:ext cx="1048053" cy="746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>
                    <a:latin typeface="Times New Roman" pitchFamily="18" charset="0"/>
                    <a:cs typeface="Times New Roman" pitchFamily="18" charset="0"/>
                  </a:rPr>
                  <a:t>Gh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694741" y="4267199"/>
              <a:ext cx="665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75496" y="4267199"/>
            <a:ext cx="2105510" cy="2376834"/>
            <a:chOff x="4675496" y="4267199"/>
            <a:chExt cx="2105510" cy="2376834"/>
          </a:xfrm>
        </p:grpSpPr>
        <p:grpSp>
          <p:nvGrpSpPr>
            <p:cNvPr id="19" name="Group 18"/>
            <p:cNvGrpSpPr/>
            <p:nvPr/>
          </p:nvGrpSpPr>
          <p:grpSpPr>
            <a:xfrm>
              <a:off x="4675496" y="4267199"/>
              <a:ext cx="2105510" cy="2376834"/>
              <a:chOff x="3276600" y="1219200"/>
              <a:chExt cx="1733730" cy="1763786"/>
            </a:xfrm>
          </p:grpSpPr>
          <p:pic>
            <p:nvPicPr>
              <p:cNvPr id="20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1219200"/>
                <a:ext cx="1733730" cy="1752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389832" y="2160771"/>
                <a:ext cx="694560" cy="822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b="1">
                    <a:latin typeface="Times New Roman" pitchFamily="18" charset="0"/>
                    <a:cs typeface="Times New Roman" pitchFamily="18" charset="0"/>
                  </a:rPr>
                  <a:t>G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4700860" y="4267199"/>
              <a:ext cx="665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074148" y="2819779"/>
            <a:ext cx="7061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Con …à cục tác lá chanh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50678" y="2706787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6" r="29558" b="32698"/>
          <a:stretch/>
        </p:blipFill>
        <p:spPr bwMode="auto">
          <a:xfrm>
            <a:off x="95687" y="144862"/>
            <a:ext cx="2092657" cy="217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374" y="17912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  <a:latin typeface="+mj-lt"/>
              </a:rPr>
              <a:t>B</a:t>
            </a:r>
            <a:endParaRPr lang="en-US" sz="24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072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57 -0.03287 C 0.1243 -0.02546 0.1302 -0.01944 0.13507 -0.01111 C 0.13836 0.00348 0.1335 -0.01342 0.14097 -0.00115 C 0.14687 0.00834 0.1375 0.00278 0.14687 0.00672 C 0.15711 0.02037 0.17013 0.0176 0.1842 0.01875 C 0.21111 0.03125 0.23958 0.04144 0.26788 0.04653 C 0.27725 0.05093 0.28628 0.05301 0.29618 0.05463 C 0.30434 0.05811 0.32152 0.06065 0.32152 0.06088 C 0.32725 0.06297 0.33055 0.06898 0.33645 0.07061 C 0.34791 0.07385 0.35902 0.07686 0.37083 0.07848 C 0.3842 0.08473 0.39878 0.08287 0.41267 0.08635 C 0.51076 0.08357 0.51562 0.08565 0.57673 0.07848 C 0.59166 0.07361 0.60451 0.07014 0.62013 0.06852 C 0.62864 0.06551 0.63472 0.06389 0.64392 0.0625 C 0.65208 0.05903 0.66076 0.05811 0.66927 0.05648 C 0.68316 0.0507 0.69618 0.05162 0.71111 0.0507 C 0.75711 0.03797 0.70902 0.0507 0.83507 0.04653 C 0.84132 0.0463 0.84965 0.04213 0.8559 0.04074 C 0.86198 0.03797 0.8677 0.03403 0.87378 0.03079 C 0.87829 0.02431 0.88524 0.02361 0.89166 0.02084 C 0.90121 0.01227 0.90937 0.01042 0.91857 0.00278 C 0.92378 -0.00162 0.92847 -0.00671 0.9335 -0.01111 C 0.94618 -0.02222 0.93333 -0.01203 0.94392 -0.02291 C 0.94687 -0.02592 0.95295 -0.03102 0.95295 -0.03078 C 0.95625 -0.0456 0.95138 -0.0287 0.95885 -0.04097 C 0.95989 -0.04259 0.95972 -0.04514 0.96041 -0.04699 C 0.96215 -0.05139 0.96388 -0.05347 0.96632 -0.05694 C 0.9684 -0.06736 0.97187 -0.07592 0.97378 -0.0868 C 0.97309 -0.12291 0.97395 -0.15856 0.96927 -0.19398 C 0.96857 -0.23287 0.9717 -0.27546 0.9618 -0.31342 C 0.96059 -0.32477 0.96059 -0.33495 0.95434 -0.34328 C 0.95138 -0.35509 0.95208 -0.36921 0.94687 -0.37893 C 0.94444 -0.39282 0.94652 -0.38449 0.93941 -0.40301 C 0.93836 -0.40555 0.93645 -0.41064 0.93645 -0.41041 C 0.93524 -0.42453 0.93385 -0.44606 0.92448 -0.45439 C 0.92152 -0.46759 0.92586 -0.45301 0.91701 -0.46643 C 0.91562 -0.46875 0.9151 -0.47176 0.91406 -0.4743 C 0.90816 -0.48773 0.90382 -0.4956 0.89618 -0.50625 C 0.89392 -0.51551 0.8901 -0.51527 0.8842 -0.52014 C 0.87986 -0.52384 0.87743 -0.52731 0.87378 -0.53194 C 0.87222 -0.53889 0.86996 -0.54097 0.86632 -0.54606 C 0.86371 -0.55694 0.85972 -0.56319 0.85138 -0.56574 C 0.84635 -0.57592 0.83663 -0.58287 0.8276 -0.58564 C 0.80173 -0.60347 0.771 -0.6081 0.74253 -0.61157 C 0.73316 -0.61481 0.72378 -0.6162 0.71406 -0.61759 C 0.69722 -0.62546 0.67656 -0.62731 0.65885 -0.62963 C 0.63888 -0.63773 0.61267 -0.63171 0.59166 -0.62546 C 0.58125 -0.62245 0.56041 -0.61967 0.56041 -0.61944 C 0.54027 -0.61273 0.51545 -0.61481 0.49479 -0.61365 C 0.47187 -0.60717 0.50868 -0.61689 0.45295 -0.60972 C 0.44479 -0.60856 0.4342 -0.60393 0.42604 -0.60162 C 0.42083 -0.59814 0.41753 -0.59421 0.41267 -0.58981 C 0.40954 -0.57754 0.41215 -0.58171 0.39479 -0.58171 C 0.3809 -0.58171 0.36684 -0.5831 0.35295 -0.58379 C 0.34444 -0.58634 0.32465 -0.59166 0.33802 -0.57384 " pathEditMode="relative" rAng="0" ptsTypes="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60" y="-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209800" y="56442"/>
            <a:ext cx="2178702" cy="2786841"/>
            <a:chOff x="3760254" y="4196061"/>
            <a:chExt cx="2178702" cy="2786841"/>
          </a:xfrm>
        </p:grpSpPr>
        <p:grpSp>
          <p:nvGrpSpPr>
            <p:cNvPr id="35" name="Group 34"/>
            <p:cNvGrpSpPr/>
            <p:nvPr/>
          </p:nvGrpSpPr>
          <p:grpSpPr>
            <a:xfrm>
              <a:off x="3760254" y="4621143"/>
              <a:ext cx="2105510" cy="2361759"/>
              <a:chOff x="2522967" y="1481852"/>
              <a:chExt cx="1733730" cy="1752599"/>
            </a:xfrm>
          </p:grpSpPr>
          <p:pic>
            <p:nvPicPr>
              <p:cNvPr id="43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889" b="97111" l="9337" r="97789">
                            <a14:foregroundMark x1="83047" y1="28889" x2="83047" y2="28889"/>
                            <a14:foregroundMark x1="84275" y1="28889" x2="97789" y2="31778"/>
                            <a14:foregroundMark x1="47912" y1="97111" x2="67322" y2="90667"/>
                            <a14:foregroundMark x1="27273" y1="51333" x2="42015" y2="50889"/>
                            <a14:foregroundMark x1="34889" y1="26667" x2="34889" y2="26667"/>
                            <a14:foregroundMark x1="43489" y1="35778" x2="62162" y2="42667"/>
                            <a14:foregroundMark x1="68059" y1="42222" x2="35627" y2="26000"/>
                            <a14:foregroundMark x1="62162" y1="32444" x2="63391" y2="38667"/>
                            <a14:foregroundMark x1="32924" y1="35778" x2="40786" y2="248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8" t="1660" r="148" b="-1660"/>
              <a:stretch/>
            </p:blipFill>
            <p:spPr bwMode="auto">
              <a:xfrm>
                <a:off x="2522967" y="1481852"/>
                <a:ext cx="1733730" cy="1752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3389832" y="2160771"/>
                <a:ext cx="152112" cy="822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6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5273000" y="4196061"/>
              <a:ext cx="665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35801" y="4267198"/>
            <a:ext cx="2251388" cy="2384070"/>
            <a:chOff x="2235801" y="4267198"/>
            <a:chExt cx="2251388" cy="2384070"/>
          </a:xfrm>
        </p:grpSpPr>
        <p:grpSp>
          <p:nvGrpSpPr>
            <p:cNvPr id="22" name="Group 21"/>
            <p:cNvGrpSpPr/>
            <p:nvPr/>
          </p:nvGrpSpPr>
          <p:grpSpPr>
            <a:xfrm>
              <a:off x="2235801" y="4267198"/>
              <a:ext cx="2251388" cy="2384070"/>
              <a:chOff x="1064525" y="2819400"/>
              <a:chExt cx="1949114" cy="1752600"/>
            </a:xfrm>
          </p:grpSpPr>
          <p:pic>
            <p:nvPicPr>
              <p:cNvPr id="23" name="Picture 4" descr="Kết quả hình ảnh cho hình ảnh con ong hoạt hình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56"/>
              <a:stretch/>
            </p:blipFill>
            <p:spPr bwMode="auto">
              <a:xfrm>
                <a:off x="1064525" y="2819400"/>
                <a:ext cx="1526275" cy="1752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965586" y="3788526"/>
                <a:ext cx="1048053" cy="746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>
                    <a:latin typeface="Times New Roman" pitchFamily="18" charset="0"/>
                    <a:cs typeface="Times New Roman" pitchFamily="18" charset="0"/>
                  </a:rPr>
                  <a:t>Gh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694741" y="4267199"/>
              <a:ext cx="665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93374" y="4230021"/>
            <a:ext cx="2105510" cy="2376834"/>
            <a:chOff x="4675496" y="4267199"/>
            <a:chExt cx="2105510" cy="2376834"/>
          </a:xfrm>
        </p:grpSpPr>
        <p:grpSp>
          <p:nvGrpSpPr>
            <p:cNvPr id="19" name="Group 18"/>
            <p:cNvGrpSpPr/>
            <p:nvPr/>
          </p:nvGrpSpPr>
          <p:grpSpPr>
            <a:xfrm>
              <a:off x="4675496" y="4267199"/>
              <a:ext cx="2105510" cy="2376834"/>
              <a:chOff x="3276600" y="1219200"/>
              <a:chExt cx="1733730" cy="1763786"/>
            </a:xfrm>
          </p:grpSpPr>
          <p:pic>
            <p:nvPicPr>
              <p:cNvPr id="20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1219200"/>
                <a:ext cx="1733730" cy="1752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389832" y="2160771"/>
                <a:ext cx="694560" cy="822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600" b="1">
                    <a:latin typeface="Times New Roman" pitchFamily="18" charset="0"/>
                    <a:cs typeface="Times New Roman" pitchFamily="18" charset="0"/>
                  </a:rPr>
                  <a:t>G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4700860" y="4267199"/>
              <a:ext cx="665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362200" y="2987932"/>
            <a:ext cx="6920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…ạo trắng nước trong.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3200" y="2819400"/>
            <a:ext cx="7825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83" y="794794"/>
            <a:ext cx="2209800" cy="217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815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  <a:latin typeface="+mj-lt"/>
              </a:rPr>
              <a:t>C</a:t>
            </a:r>
            <a:endParaRPr lang="en-US" sz="24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44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1 0.00185 C -0.00034 0.01412 -0.02152 0.0199 -0.04253 0.02268 C -0.05225 0.02592 -0.06215 0.02731 -0.07204 0.02893 C -0.08593 0.03819 -0.10243 0.0375 -0.11736 0.04143 C -0.17552 0.03981 -0.17552 0.04004 -0.21441 0.03518 C -0.23628 0.02546 -0.26163 0.02268 -0.28454 0.0206 C -0.30121 0.0162 -0.3052 0.01597 -0.32673 0.01412 C -0.33993 0.0118 -0.35225 0.00787 -0.36597 0.00601 C -0.37569 0.00694 -0.38854 0.01134 -0.39861 0.0081 C -0.40312 -0.02639 -0.40173 -0.01574 -0.40034 -0.07315 C -0.39878 -0.12686 -0.40295 -0.1088 -0.39704 -0.13149 C -0.39166 -0.19028 -0.39253 -0.25278 -0.44079 -0.26899 C -0.45347 -0.2801 -0.43993 -0.26968 -0.47048 -0.27524 C -0.4809 -0.27709 -0.48923 -0.28565 -0.49861 -0.28982 C -0.50937 -0.30417 -0.52083 -0.31644 -0.53454 -0.32547 C -0.54097 -0.33797 -0.54722 -0.35348 -0.55486 -0.36482 C -0.55833 -0.37014 -0.56579 -0.3794 -0.56579 -0.37917 C -0.56788 -0.38797 -0.571 -0.39607 -0.57361 -0.4044 C -0.57326 -0.42686 -0.57639 -0.47639 -0.56892 -0.50649 C -0.56788 -0.51899 -0.56718 -0.52824 -0.56423 -0.53982 C -0.56284 -0.55278 -0.56024 -0.56227 -0.55486 -0.57315 C -0.55434 -0.57662 -0.55416 -0.58033 -0.55329 -0.58357 C -0.5526 -0.58588 -0.55069 -0.5875 -0.55017 -0.58982 C -0.54913 -0.59375 -0.54965 -0.59838 -0.54861 -0.60232 C -0.546 -0.61297 -0.53871 -0.62361 -0.53454 -0.63357 C -0.53316 -0.63681 -0.53316 -0.64098 -0.53142 -0.64399 C -0.52829 -0.64954 -0.52309 -0.65278 -0.52048 -0.65857 C -0.50364 -0.69584 -0.47639 -0.72616 -0.44548 -0.73982 C -0.42413 -0.73912 -0.40295 -0.73889 -0.38159 -0.73774 C -0.36336 -0.73658 -0.34479 -0.72801 -0.32673 -0.72524 C -0.31892 -0.72176 -0.31111 -0.71991 -0.30347 -0.71482 C -0.29982 -0.70764 -0.29618 -0.70301 -0.29097 -0.69815 C -0.28819 -0.68681 -0.28281 -0.68334 -0.27673 -0.67524 C -0.27534 -0.66899 -0.27378 -0.66274 -0.27222 -0.65649 C -0.27187 -0.6544 -0.27048 -0.65024 -0.27048 -0.65 C -0.26857 -0.60811 -0.27482 -0.61852 -0.25017 -0.62315 C -0.18194 -0.62084 -0.19566 -0.6426 -0.17986 -0.60024 C -0.18038 -0.5926 -0.17986 -0.58473 -0.18142 -0.57732 C -0.18194 -0.57454 -0.18489 -0.57361 -0.18628 -0.57107 C -0.18715 -0.56922 -0.1868 -0.56667 -0.18767 -0.56482 C -0.19027 -0.55996 -0.19357 -0.55741 -0.19704 -0.5544 C -0.19826 -0.55232 -0.1993 -0.55047 -0.20017 -0.54815 C -0.20104 -0.5463 -0.20052 -0.54352 -0.20191 -0.5419 C -0.20677 -0.53519 -0.21823 -0.52824 -0.22517 -0.52524 C -0.23055 -0.52755 -0.22864 -0.5257 -0.23142 -0.5294 " pathEditMode="relative" rAng="0" ptsTypes="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35" y="-3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619716" y="342745"/>
            <a:ext cx="2524358" cy="2565165"/>
            <a:chOff x="2235801" y="4086103"/>
            <a:chExt cx="1917058" cy="2565165"/>
          </a:xfrm>
        </p:grpSpPr>
        <p:pic>
          <p:nvPicPr>
            <p:cNvPr id="43" name="Picture 4" descr="Kết quả hình ảnh cho hình ảnh con ong hoạt hình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6"/>
            <a:stretch/>
          </p:blipFill>
          <p:spPr bwMode="auto">
            <a:xfrm>
              <a:off x="2235801" y="4267198"/>
              <a:ext cx="1762974" cy="2384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3486903" y="4086103"/>
              <a:ext cx="665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35801" y="4267198"/>
            <a:ext cx="2251388" cy="2384070"/>
            <a:chOff x="2235801" y="4267198"/>
            <a:chExt cx="2251388" cy="2384070"/>
          </a:xfrm>
        </p:grpSpPr>
        <p:grpSp>
          <p:nvGrpSpPr>
            <p:cNvPr id="22" name="Group 21"/>
            <p:cNvGrpSpPr/>
            <p:nvPr/>
          </p:nvGrpSpPr>
          <p:grpSpPr>
            <a:xfrm>
              <a:off x="2235801" y="4267198"/>
              <a:ext cx="2251388" cy="2384070"/>
              <a:chOff x="1064525" y="2819400"/>
              <a:chExt cx="1949114" cy="1752600"/>
            </a:xfrm>
          </p:grpSpPr>
          <p:pic>
            <p:nvPicPr>
              <p:cNvPr id="23" name="Picture 4" descr="Kết quả hình ảnh cho hình ảnh con ong hoạt hình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56"/>
              <a:stretch/>
            </p:blipFill>
            <p:spPr bwMode="auto">
              <a:xfrm>
                <a:off x="1064525" y="2819400"/>
                <a:ext cx="1526275" cy="1752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965586" y="3788526"/>
                <a:ext cx="1048053" cy="746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>
                    <a:latin typeface="Times New Roman" pitchFamily="18" charset="0"/>
                    <a:cs typeface="Times New Roman" pitchFamily="18" charset="0"/>
                  </a:rPr>
                  <a:t>Gh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694741" y="4267199"/>
              <a:ext cx="665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743200" y="3098630"/>
            <a:ext cx="6645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Times New Roman" pitchFamily="18" charset="0"/>
                <a:cs typeface="Times New Roman" pitchFamily="18" charset="0"/>
              </a:rPr>
              <a:t>…i lòng tạc dạ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2800" y="3099137"/>
            <a:ext cx="12105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</a:p>
        </p:txBody>
      </p:sp>
      <p:pic>
        <p:nvPicPr>
          <p:cNvPr id="31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4" b="96673" l="4400" r="95000">
                        <a14:foregroundMark x1="18800" y1="82625" x2="15600" y2="92976"/>
                        <a14:foregroundMark x1="75400" y1="85213" x2="89800" y2="86876"/>
                        <a14:foregroundMark x1="11000" y1="58965" x2="9000" y2="70610"/>
                        <a14:foregroundMark x1="4400" y1="66359" x2="18200" y2="66359"/>
                        <a14:foregroundMark x1="17600" y1="70610" x2="14800" y2="62662"/>
                        <a14:foregroundMark x1="22200" y1="96673" x2="22200" y2="88725"/>
                        <a14:foregroundMark x1="37200" y1="11645" x2="45800" y2="1294"/>
                        <a14:foregroundMark x1="83800" y1="92421" x2="82000" y2="83364"/>
                        <a14:foregroundMark x1="4400" y1="65619" x2="9000" y2="62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93"/>
          <a:stretch/>
        </p:blipFill>
        <p:spPr bwMode="auto">
          <a:xfrm>
            <a:off x="76200" y="354297"/>
            <a:ext cx="1939976" cy="22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7369" y="46585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  <a:latin typeface="+mj-lt"/>
              </a:rPr>
              <a:t>D</a:t>
            </a:r>
            <a:endParaRPr lang="en-US" sz="24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221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8 -0.06898 C 0.07014 -0.06458 0.07153 -0.05949 0.07709 -0.05717 C 0.08299 -0.0493 0.08941 -0.04768 0.09514 -0.0412 C 0.1099 -0.02476 0.13994 -0.00949 0.15921 -0.00347 C 0.17466 0.00926 0.1665 0.00556 0.18316 0.00857 C 0.19289 0.01737 0.20157 0.02292 0.21303 0.02639 C 0.22275 0.03311 0.23369 0.04005 0.24428 0.04237 C 0.24671 0.04375 0.24931 0.04468 0.25174 0.0463 C 0.2533 0.04746 0.25469 0.04931 0.25625 0.05047 C 0.25782 0.05163 0.26546 0.05394 0.26667 0.0544 C 0.27188 0.05695 0.27639 0.06019 0.2816 0.06227 C 0.2915 0.07107 0.32483 0.07153 0.33542 0.07223 C 0.34306 0.07362 0.35035 0.07686 0.35782 0.07825 C 0.37969 0.08264 0.40174 0.08426 0.42344 0.09028 C 0.44584 0.08959 0.46823 0.08936 0.49063 0.0882 C 0.49948 0.08774 0.50747 0.08056 0.51598 0.07825 C 0.52257 0.07246 0.53073 0.06899 0.53837 0.06621 C 0.5408 0.06436 0.54358 0.06274 0.54584 0.06042 C 0.54705 0.05926 0.54757 0.05718 0.54879 0.05625 C 0.55921 0.04769 0.57362 0.04769 0.58316 0.03635 C 0.59185 0.02593 0.5974 0.01343 0.60556 0.00255 C 0.60921 -0.01828 0.60417 0.0044 0.61007 -0.00925 C 0.61494 -0.02037 0.61789 -0.03217 0.62344 -0.04305 C 0.62553 -0.05648 0.62987 -0.06759 0.63542 -0.07893 C 0.63889 -0.09375 0.6441 -0.10694 0.64879 -0.12083 C 0.65487 -0.13865 0.65591 -0.15949 0.65921 -0.17824 C 0.65869 -0.19143 0.65903 -0.20486 0.65782 -0.21805 C 0.6573 -0.2243 0.65417 -0.22962 0.6533 -0.23587 C 0.65122 -0.25138 0.65105 -0.26666 0.64723 -0.28171 C 0.64514 -0.31134 0.64237 -0.34629 0.62935 -0.37129 C 0.62691 -0.38472 0.6198 -0.4 0.61146 -0.40879 C 0.61007 -0.41041 0.60851 -0.4118 0.60695 -0.41296 C 0.60504 -0.41435 0.60278 -0.41504 0.60105 -0.41689 C 0.58455 -0.43425 0.57257 -0.45763 0.5533 -0.4706 C 0.54844 -0.48055 0.53855 -0.48564 0.53091 -0.49236 C 0.52257 -0.49976 0.53039 -0.49722 0.52188 -0.50231 C 0.51181 -0.50833 0.5007 -0.50972 0.49063 -0.51643 C 0.47553 -0.52662 0.45764 -0.53541 0.44132 -0.54212 C 0.42344 -0.55856 0.39237 -0.55949 0.37119 -0.56203 C 0.36198 -0.5662 0.35695 -0.56666 0.34584 -0.56805 C 0.33646 -0.57129 0.32691 -0.57083 0.31754 -0.57407 C 0.27257 -0.57268 0.25955 -0.57245 0.225 -0.56805 C 0.21025 -0.56134 0.18855 -0.55879 0.17275 -0.55625 C 0.16494 -0.55254 0.15695 -0.55162 0.14879 -0.55023 C 0.13855 -0.5456 0.15122 -0.55092 0.13542 -0.54629 C 0.12813 -0.54421 0.12396 -0.54004 0.11598 -0.53819 C 0.1099 -0.53287 0.10209 -0.52939 0.09514 -0.52638 C 0.09063 -0.52037 0.08473 -0.52037 0.08021 -0.51435 " pathEditMode="relative" rAng="0" ptsTypes="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6" r="29558" b="32698"/>
          <a:stretch/>
        </p:blipFill>
        <p:spPr bwMode="auto">
          <a:xfrm>
            <a:off x="6992631" y="1522593"/>
            <a:ext cx="2151369" cy="217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" y="4274309"/>
            <a:ext cx="2068926" cy="236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0"/>
          <a:stretch/>
        </p:blipFill>
        <p:spPr bwMode="auto">
          <a:xfrm>
            <a:off x="2098849" y="1390392"/>
            <a:ext cx="2225050" cy="217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3"/>
          <a:stretch/>
        </p:blipFill>
        <p:spPr bwMode="auto">
          <a:xfrm>
            <a:off x="7001514" y="4240031"/>
            <a:ext cx="2174690" cy="22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642309" y="1415274"/>
            <a:ext cx="2185192" cy="2284915"/>
            <a:chOff x="4764" y="4267199"/>
            <a:chExt cx="2231037" cy="2469109"/>
          </a:xfrm>
        </p:grpSpPr>
        <p:pic>
          <p:nvPicPr>
            <p:cNvPr id="30" name="Picture 29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9"/>
            <a:stretch/>
          </p:blipFill>
          <p:spPr bwMode="auto">
            <a:xfrm>
              <a:off x="4764" y="4267199"/>
              <a:ext cx="2185192" cy="2469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569845" y="4267199"/>
              <a:ext cx="665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42308" y="4267200"/>
            <a:ext cx="2140289" cy="2333967"/>
            <a:chOff x="2235801" y="4267198"/>
            <a:chExt cx="2124896" cy="2384070"/>
          </a:xfrm>
        </p:grpSpPr>
        <p:pic>
          <p:nvPicPr>
            <p:cNvPr id="23" name="Picture 4" descr="Kết quả hình ảnh cho hình ảnh con ong hoạt hình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6"/>
            <a:stretch/>
          </p:blipFill>
          <p:spPr bwMode="auto">
            <a:xfrm>
              <a:off x="2235801" y="4267198"/>
              <a:ext cx="1762974" cy="2384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694741" y="4267199"/>
              <a:ext cx="665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18389" y="4267200"/>
            <a:ext cx="2105510" cy="2333968"/>
            <a:chOff x="4675496" y="4267199"/>
            <a:chExt cx="2105510" cy="2361759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6667" l="246" r="99509">
                          <a14:foregroundMark x1="86486" y1="69111" x2="96806" y2="65778"/>
                          <a14:foregroundMark x1="89681" y1="26444" x2="89681" y2="26444"/>
                          <a14:foregroundMark x1="89681" y1="26444" x2="99509" y2="31778"/>
                          <a14:foregroundMark x1="27518" y1="48222" x2="41032" y2="52222"/>
                          <a14:foregroundMark x1="59214" y1="72222" x2="54791" y2="96667"/>
                          <a14:foregroundMark x1="13268" y1="49333" x2="246" y2="47556"/>
                          <a14:foregroundMark x1="13268" y1="48667" x2="21130" y2="48667"/>
                          <a14:foregroundMark x1="2948" y1="46444" x2="19165" y2="45778"/>
                          <a14:foregroundMark x1="4914" y1="52222" x2="21130" y2="52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96" y="4267199"/>
              <a:ext cx="2105510" cy="2361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4700860" y="4267199"/>
              <a:ext cx="665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1428237"/>
            <a:ext cx="2189956" cy="2103313"/>
            <a:chOff x="6880287" y="4267199"/>
            <a:chExt cx="2189956" cy="2103313"/>
          </a:xfrm>
        </p:grpSpPr>
        <p:pic>
          <p:nvPicPr>
            <p:cNvPr id="36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0287" y="4267199"/>
              <a:ext cx="1833880" cy="2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8404287" y="4267199"/>
              <a:ext cx="6659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cxnSp>
        <p:nvCxnSpPr>
          <p:cNvPr id="10" name="Straight Arrow Connector 9"/>
          <p:cNvCxnSpPr>
            <a:stCxn id="36" idx="3"/>
          </p:cNvCxnSpPr>
          <p:nvPr/>
        </p:nvCxnSpPr>
        <p:spPr>
          <a:xfrm flipV="1">
            <a:off x="1833880" y="2479892"/>
            <a:ext cx="474407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411857" y="2612094"/>
            <a:ext cx="474407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180849" y="5435280"/>
            <a:ext cx="474407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2111957" y="5478658"/>
            <a:ext cx="474407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255501" y="-9224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i="1" u="sng"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</a:p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Ong tìm tổ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5273" y="164165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</a:rPr>
              <a:t>A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10600" y="164553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</a:rPr>
              <a:t>B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5118" y="457042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</a:rPr>
              <a:t>C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10600" y="442903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</a:rPr>
              <a:t>D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ình câ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2" y="0"/>
            <a:ext cx="9159922" cy="68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667000"/>
            <a:ext cx="6904061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>
                <a:latin typeface="Times New Roman" pitchFamily="18" charset="0"/>
                <a:cs typeface="Times New Roman" pitchFamily="18" charset="0"/>
              </a:rPr>
              <a:t>Trò chơi “ Hái quả ”</a:t>
            </a:r>
          </a:p>
        </p:txBody>
      </p:sp>
    </p:spTree>
    <p:extLst>
      <p:ext uri="{BB962C8B-B14F-4D97-AF65-F5344CB8AC3E}">
        <p14:creationId xmlns:p14="http://schemas.microsoft.com/office/powerpoint/2010/main" val="39702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" y="1447800"/>
            <a:ext cx="8229600" cy="4038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vi-VN" sz="5400" smtClean="0">
                <a:ln w="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Cảm ơn thầy cô và các con</a:t>
            </a:r>
            <a:endParaRPr lang="en-US" sz="5400">
              <a:ln w="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2537331"/>
            <a:ext cx="5070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smtClean="0">
                <a:ln w="0">
                  <a:solidFill>
                    <a:srgbClr val="00B0F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Đã lắng nghe !!!</a:t>
            </a:r>
            <a:endParaRPr lang="en-US" sz="5400">
              <a:ln w="0">
                <a:solidFill>
                  <a:srgbClr val="00B0F0"/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69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2.22222E-6 L -3.61111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00"/>
                            </p:stCondLst>
                            <p:childTnLst>
                              <p:par>
                                <p:cTn id="1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ình nền powerpoint nông tr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6"/>
            <a:ext cx="9144000" cy="684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52400" y="557220"/>
            <a:ext cx="3637804" cy="2185979"/>
            <a:chOff x="152400" y="557220"/>
            <a:chExt cx="3637804" cy="2185979"/>
          </a:xfrm>
        </p:grpSpPr>
        <p:pic>
          <p:nvPicPr>
            <p:cNvPr id="3076" name="Picture 4" descr="Kết quả hình ảnh cho vẽ quả tá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57220"/>
              <a:ext cx="3637804" cy="2185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42601" y="800800"/>
              <a:ext cx="190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2400" y="4291311"/>
            <a:ext cx="3793422" cy="2414290"/>
            <a:chOff x="152400" y="4291311"/>
            <a:chExt cx="3793422" cy="2414290"/>
          </a:xfrm>
        </p:grpSpPr>
        <p:pic>
          <p:nvPicPr>
            <p:cNvPr id="3080" name="Picture 8" descr="Kết quả hình ảnh cho vẽ quả xoài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47" t="13635" r="17952" b="11670"/>
            <a:stretch/>
          </p:blipFill>
          <p:spPr bwMode="auto">
            <a:xfrm>
              <a:off x="152400" y="4291311"/>
              <a:ext cx="3793422" cy="2414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284260" y="4860855"/>
              <a:ext cx="148470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>
                  <a:latin typeface="Times New Roman" pitchFamily="18" charset="0"/>
                  <a:cs typeface="Times New Roman" pitchFamily="18" charset="0"/>
                </a:rPr>
                <a:t>gh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86400" y="522639"/>
            <a:ext cx="3505200" cy="2220560"/>
            <a:chOff x="5486400" y="522639"/>
            <a:chExt cx="3505200" cy="2220560"/>
          </a:xfrm>
        </p:grpSpPr>
        <p:pic>
          <p:nvPicPr>
            <p:cNvPr id="3078" name="Picture 6" descr="Kết quả hình ảnh cho vẽ quả xoài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4" r="20098" b="6543"/>
            <a:stretch/>
          </p:blipFill>
          <p:spPr bwMode="auto">
            <a:xfrm flipH="1">
              <a:off x="5486400" y="522639"/>
              <a:ext cx="3505200" cy="222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286909" y="73924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86400" y="4291311"/>
            <a:ext cx="3505200" cy="2414290"/>
            <a:chOff x="5486400" y="4291311"/>
            <a:chExt cx="3505200" cy="2414290"/>
          </a:xfrm>
        </p:grpSpPr>
        <p:pic>
          <p:nvPicPr>
            <p:cNvPr id="3084" name="Picture 12" descr="Kết quả hình ảnh cho vẽ quả ca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291311"/>
              <a:ext cx="3505200" cy="2414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920197" y="486085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sp>
        <p:nvSpPr>
          <p:cNvPr id="5" name="Cloud 4"/>
          <p:cNvSpPr/>
          <p:nvPr/>
        </p:nvSpPr>
        <p:spPr>
          <a:xfrm>
            <a:off x="2362200" y="1908475"/>
            <a:ext cx="4800600" cy="337587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4800" b="1" i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tiếng</a:t>
            </a:r>
            <a:r>
              <a:rPr lang="en-US" sz="4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 đầu bằng âm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6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04" y="10918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SG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vi-VN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phân biệt các âm:  g và gh, s và x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ay xoai cua ong 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5181601" cy="43434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Kết quả hình ảnh cho hình nền powerpoint dạy h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ết quả hình ảnh cho hình nền powerpoint dạy họ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860" y="1676400"/>
            <a:ext cx="9127898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	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lẫm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chẫm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lỉu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chùm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to,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đu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Bef>
                <a:spcPct val="50000"/>
              </a:spcBef>
            </a:pP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256C9BA-E2CA-4F68-ADD4-05F2B32765D9}"/>
              </a:ext>
            </a:extLst>
          </p:cNvPr>
          <p:cNvSpPr txBox="1"/>
          <p:nvPr/>
        </p:nvSpPr>
        <p:spPr>
          <a:xfrm>
            <a:off x="-152400" y="0"/>
            <a:ext cx="91440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SG" sz="3200" b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SG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vi-VN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638800"/>
            <a:ext cx="6276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916"/>
            <a:ext cx="44743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Đoạn trích gồm 5 câu</a:t>
            </a:r>
            <a:endParaRPr lang="vi-VN" sz="36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74812" y="119014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Hình ảnh nói lên cây xoài rất đẹp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144248"/>
            <a:ext cx="8636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nở trắng cành, quả sai lúc lỉu, chùm quả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to, đu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theo gió, quả chín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 và to.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965" y="3675748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Khi đến mùa xoài chín, mẹ thường làm gì?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1376" y="434954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những quả thơm ngon nhất bày lên bàn thờ ông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63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52400" y="1371600"/>
            <a:ext cx="8839200" cy="3962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i="1" dirty="0" smtClean="0">
                <a:latin typeface="+mj-lt"/>
              </a:rPr>
              <a:t>Hãy chỉ ra những từ được viết hoa trong câu, những từ khó và đặc biệt hay viết sai trong bài???</a:t>
            </a:r>
            <a:endParaRPr lang="en-US" sz="36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59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206" y="1828800"/>
            <a:ext cx="838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lẫm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chẫm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lỉu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				     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24200" y="2362200"/>
            <a:ext cx="990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86200" y="2971800"/>
            <a:ext cx="1752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72200" y="3477430"/>
            <a:ext cx="1257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28900" y="5105400"/>
            <a:ext cx="1790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256C9BA-E2CA-4F68-ADD4-05F2B32765D9}"/>
              </a:ext>
            </a:extLst>
          </p:cNvPr>
          <p:cNvSpPr txBox="1"/>
          <p:nvPr/>
        </p:nvSpPr>
        <p:spPr>
          <a:xfrm>
            <a:off x="-794" y="-178176"/>
            <a:ext cx="9144000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hính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nghe-viết)</a:t>
            </a:r>
            <a:endParaRPr lang="en-US" sz="3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SG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2326" y="1828800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8075" y="236220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smtClean="0">
                <a:solidFill>
                  <a:srgbClr val="FF0000"/>
                </a:solidFill>
                <a:latin typeface="+mj-lt"/>
              </a:rPr>
              <a:t>Cuối  </a:t>
            </a:r>
            <a:endParaRPr lang="en-US" sz="3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7043" y="293435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Đầu</a:t>
            </a:r>
            <a:endParaRPr lang="en-US" sz="360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6882" y="2903182"/>
            <a:ext cx="1295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solidFill>
                  <a:srgbClr val="FF0000"/>
                </a:solidFill>
                <a:latin typeface="+mj-lt"/>
              </a:rPr>
              <a:t>Trông</a:t>
            </a:r>
            <a:endParaRPr lang="en-US" sz="3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2081" y="4046011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smtClean="0">
                <a:solidFill>
                  <a:srgbClr val="FF0000"/>
                </a:solidFill>
                <a:latin typeface="+mj-lt"/>
              </a:rPr>
              <a:t>Mùa</a:t>
            </a:r>
            <a:endParaRPr lang="en-US" sz="36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864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599" y="990600"/>
            <a:ext cx="61702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i="1" u="sng" smtClean="0">
                <a:latin typeface="+mj-lt"/>
              </a:rPr>
              <a:t>Những từ được viết hoa</a:t>
            </a:r>
            <a:r>
              <a:rPr lang="vi-VN" sz="4000" b="1" i="1" smtClean="0">
                <a:latin typeface="+mj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vi-VN" sz="3600" smtClean="0">
                <a:latin typeface="+mj-lt"/>
              </a:rPr>
              <a:t>- Ông, </a:t>
            </a:r>
            <a:r>
              <a:rPr lang="en-US" sz="3600" smtClean="0">
                <a:latin typeface="+mj-lt"/>
              </a:rPr>
              <a:t>C</a:t>
            </a:r>
            <a:r>
              <a:rPr lang="vi-VN" sz="3600" smtClean="0">
                <a:latin typeface="+mj-lt"/>
              </a:rPr>
              <a:t>uối, </a:t>
            </a:r>
            <a:r>
              <a:rPr lang="en-US" sz="3600">
                <a:latin typeface="+mj-lt"/>
              </a:rPr>
              <a:t>Đ</a:t>
            </a:r>
            <a:r>
              <a:rPr lang="vi-VN" sz="3600" smtClean="0">
                <a:latin typeface="+mj-lt"/>
              </a:rPr>
              <a:t>ầu, </a:t>
            </a:r>
            <a:r>
              <a:rPr lang="en-US" sz="3600" smtClean="0">
                <a:latin typeface="+mj-lt"/>
              </a:rPr>
              <a:t>T</a:t>
            </a:r>
            <a:r>
              <a:rPr lang="vi-VN" sz="3600" smtClean="0">
                <a:latin typeface="+mj-lt"/>
              </a:rPr>
              <a:t>rông, </a:t>
            </a:r>
            <a:r>
              <a:rPr lang="en-US" sz="3600" smtClean="0">
                <a:latin typeface="+mj-lt"/>
              </a:rPr>
              <a:t>M</a:t>
            </a:r>
            <a:r>
              <a:rPr lang="vi-VN" sz="3600" smtClean="0">
                <a:latin typeface="+mj-lt"/>
              </a:rPr>
              <a:t>ùa </a:t>
            </a:r>
            <a:endParaRPr lang="en-US" sz="360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124200"/>
            <a:ext cx="78699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i="1" u="sng" smtClean="0">
                <a:latin typeface="+mj-lt"/>
              </a:rPr>
              <a:t>Những từ khó, hay viết sai</a:t>
            </a:r>
            <a:r>
              <a:rPr lang="vi-VN" sz="4000" b="1" i="1" smtClean="0">
                <a:latin typeface="+mj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vi-VN" sz="4000" smtClean="0">
                <a:latin typeface="+mj-lt"/>
              </a:rPr>
              <a:t>- Trồng, lẫm chẫm, lúc lỉu,</a:t>
            </a:r>
            <a:r>
              <a:rPr lang="en-US" sz="4000" smtClean="0">
                <a:latin typeface="+mj-lt"/>
              </a:rPr>
              <a:t> chín vàng</a:t>
            </a:r>
            <a:r>
              <a:rPr lang="vi-VN" sz="4000" smtClean="0">
                <a:latin typeface="+mj-lt"/>
              </a:rPr>
              <a:t> </a:t>
            </a:r>
            <a:endParaRPr lang="en-US" sz="400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25908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0" y="2603679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52800" y="25908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7200" y="2586507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38800" y="259724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52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398</Words>
  <Application>Microsoft Office PowerPoint</Application>
  <PresentationFormat>On-screen Show (4:3)</PresentationFormat>
  <Paragraphs>111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TIẾNG VIỆT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Win8</dc:creator>
  <cp:lastModifiedBy>A</cp:lastModifiedBy>
  <cp:revision>89</cp:revision>
  <dcterms:created xsi:type="dcterms:W3CDTF">2006-08-16T00:00:00Z</dcterms:created>
  <dcterms:modified xsi:type="dcterms:W3CDTF">2021-03-03T05:51:16Z</dcterms:modified>
</cp:coreProperties>
</file>